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3876-673E-4B01-8E13-D075AFBC2852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5BF5-A83C-4D98-90E2-F2FF912F7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749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3876-673E-4B01-8E13-D075AFBC2852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5BF5-A83C-4D98-90E2-F2FF912F7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411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3876-673E-4B01-8E13-D075AFBC2852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5BF5-A83C-4D98-90E2-F2FF912F7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218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3876-673E-4B01-8E13-D075AFBC2852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5BF5-A83C-4D98-90E2-F2FF912F7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469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3876-673E-4B01-8E13-D075AFBC2852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5BF5-A83C-4D98-90E2-F2FF912F7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668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3876-673E-4B01-8E13-D075AFBC2852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5BF5-A83C-4D98-90E2-F2FF912F7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03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3876-673E-4B01-8E13-D075AFBC2852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5BF5-A83C-4D98-90E2-F2FF912F7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77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3876-673E-4B01-8E13-D075AFBC2852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5BF5-A83C-4D98-90E2-F2FF912F7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411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3876-673E-4B01-8E13-D075AFBC2852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5BF5-A83C-4D98-90E2-F2FF912F7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307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3876-673E-4B01-8E13-D075AFBC2852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5BF5-A83C-4D98-90E2-F2FF912F7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467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3876-673E-4B01-8E13-D075AFBC2852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5BF5-A83C-4D98-90E2-F2FF912F7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82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1000">
              <a:schemeClr val="accent1">
                <a:lumMod val="5000"/>
                <a:lumOff val="95000"/>
              </a:schemeClr>
            </a:gs>
            <a:gs pos="7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99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C3876-673E-4B01-8E13-D075AFBC2852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65BF5-A83C-4D98-90E2-F2FF912F7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852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restaurant manage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952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was conducted in a bid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to;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stablish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understanding of the restaurant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various long-range trends it has been subjected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challenges experienced in its management</a:t>
            </a:r>
          </a:p>
        </p:txBody>
      </p:sp>
    </p:spTree>
    <p:extLst>
      <p:ext uri="{BB962C8B-B14F-4D97-AF65-F5344CB8AC3E}">
        <p14:creationId xmlns:p14="http://schemas.microsoft.com/office/powerpoint/2010/main" val="3856972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Literature Review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297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.Staff 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38200" y="1485971"/>
            <a:ext cx="4872809" cy="4314327"/>
            <a:chOff x="0" y="0"/>
            <a:chExt cx="6270171" cy="5054548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0"/>
              <a:ext cx="6270171" cy="5054548"/>
              <a:chOff x="0" y="0"/>
              <a:chExt cx="6270171" cy="5054548"/>
            </a:xfrm>
          </p:grpSpPr>
          <p:sp>
            <p:nvSpPr>
              <p:cNvPr id="22" name="Text Box 24"/>
              <p:cNvSpPr txBox="1"/>
              <p:nvPr/>
            </p:nvSpPr>
            <p:spPr>
              <a:xfrm>
                <a:off x="2256312" y="0"/>
                <a:ext cx="1733797" cy="700644"/>
              </a:xfrm>
              <a:prstGeom prst="rect">
                <a:avLst/>
              </a:prstGeom>
              <a:solidFill>
                <a:schemeClr val="lt1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Owners</a:t>
                </a:r>
                <a:endParaRPr lang="en-US" sz="110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Text Box 25"/>
              <p:cNvSpPr txBox="1"/>
              <p:nvPr/>
            </p:nvSpPr>
            <p:spPr>
              <a:xfrm>
                <a:off x="4524499" y="3420094"/>
                <a:ext cx="1733550" cy="1634454"/>
              </a:xfrm>
              <a:prstGeom prst="rect">
                <a:avLst/>
              </a:prstGeom>
              <a:solidFill>
                <a:schemeClr val="lt1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Position Staff</a:t>
                </a:r>
                <a:endParaRPr lang="en-US" sz="1100" dirty="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Chef</a:t>
                </a:r>
                <a:endParaRPr lang="en-US" sz="1100" dirty="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Line cooks </a:t>
                </a:r>
                <a:endParaRPr lang="en-US" sz="1100" dirty="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Dishwasher </a:t>
                </a:r>
                <a:endParaRPr lang="en-US" sz="1100" dirty="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Pantry</a:t>
                </a:r>
                <a:endParaRPr lang="en-US" sz="1100" dirty="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24" name="Text Box 26"/>
              <p:cNvSpPr txBox="1"/>
              <p:nvPr/>
            </p:nvSpPr>
            <p:spPr>
              <a:xfrm>
                <a:off x="0" y="3621974"/>
                <a:ext cx="1733550" cy="1294410"/>
              </a:xfrm>
              <a:prstGeom prst="rect">
                <a:avLst/>
              </a:prstGeom>
              <a:solidFill>
                <a:schemeClr val="lt1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Position Staff</a:t>
                </a:r>
                <a:endParaRPr lang="en-US" sz="110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Servers </a:t>
                </a:r>
                <a:endParaRPr lang="en-US" sz="110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Hosts </a:t>
                </a:r>
                <a:endParaRPr lang="en-US" sz="110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Waitresses </a:t>
                </a:r>
                <a:endParaRPr lang="en-US" sz="110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Text Box 27"/>
              <p:cNvSpPr txBox="1"/>
              <p:nvPr/>
            </p:nvSpPr>
            <p:spPr>
              <a:xfrm>
                <a:off x="2315688" y="3610098"/>
                <a:ext cx="1733550" cy="1306286"/>
              </a:xfrm>
              <a:prstGeom prst="rect">
                <a:avLst/>
              </a:prstGeom>
              <a:solidFill>
                <a:schemeClr val="lt1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Position Staff</a:t>
                </a:r>
                <a:endParaRPr lang="en-US" sz="110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Bar Backs </a:t>
                </a:r>
                <a:endParaRPr lang="en-US" sz="110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Bartenders </a:t>
                </a:r>
                <a:endParaRPr lang="en-US" sz="110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Cleaners </a:t>
                </a:r>
                <a:endParaRPr lang="en-US" sz="110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26" name="Text Box 28"/>
              <p:cNvSpPr txBox="1"/>
              <p:nvPr/>
            </p:nvSpPr>
            <p:spPr>
              <a:xfrm>
                <a:off x="11875" y="2398815"/>
                <a:ext cx="1733797" cy="700644"/>
              </a:xfrm>
              <a:prstGeom prst="rect">
                <a:avLst/>
              </a:prstGeom>
              <a:solidFill>
                <a:schemeClr val="lt1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Asst. Manager</a:t>
                </a:r>
                <a:endParaRPr lang="en-US" sz="110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Text Box 29"/>
              <p:cNvSpPr txBox="1"/>
              <p:nvPr/>
            </p:nvSpPr>
            <p:spPr>
              <a:xfrm>
                <a:off x="4536374" y="2410691"/>
                <a:ext cx="1733797" cy="700644"/>
              </a:xfrm>
              <a:prstGeom prst="rect">
                <a:avLst/>
              </a:prstGeom>
              <a:solidFill>
                <a:schemeClr val="lt1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Kitchen Manager </a:t>
                </a:r>
                <a:endParaRPr lang="en-US" sz="110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 Box 30"/>
              <p:cNvSpPr txBox="1"/>
              <p:nvPr/>
            </p:nvSpPr>
            <p:spPr>
              <a:xfrm>
                <a:off x="2315688" y="2410691"/>
                <a:ext cx="1733797" cy="700644"/>
              </a:xfrm>
              <a:prstGeom prst="rect">
                <a:avLst/>
              </a:prstGeom>
              <a:solidFill>
                <a:schemeClr val="lt1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Asst. Manager</a:t>
                </a:r>
                <a:endParaRPr lang="en-US" sz="110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29" name="Text Box 31"/>
              <p:cNvSpPr txBox="1"/>
              <p:nvPr/>
            </p:nvSpPr>
            <p:spPr>
              <a:xfrm>
                <a:off x="2280062" y="1033153"/>
                <a:ext cx="1733797" cy="700644"/>
              </a:xfrm>
              <a:prstGeom prst="rect">
                <a:avLst/>
              </a:prstGeom>
              <a:solidFill>
                <a:schemeClr val="lt1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General Manager</a:t>
                </a:r>
                <a:endParaRPr lang="en-US" sz="110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Text Box 32"/>
              <p:cNvSpPr txBox="1"/>
              <p:nvPr/>
            </p:nvSpPr>
            <p:spPr>
              <a:xfrm>
                <a:off x="4488873" y="1033153"/>
                <a:ext cx="1733797" cy="700644"/>
              </a:xfrm>
              <a:prstGeom prst="rect">
                <a:avLst/>
              </a:prstGeom>
              <a:solidFill>
                <a:schemeClr val="lt1"/>
              </a:solidFill>
              <a:ln w="6350">
                <a:solidFill>
                  <a:schemeClr val="tx1"/>
                </a:solidFill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Bookkeeper</a:t>
                </a:r>
                <a:endParaRPr lang="en-US" sz="110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771896" y="534389"/>
              <a:ext cx="4892634" cy="3099460"/>
              <a:chOff x="0" y="0"/>
              <a:chExt cx="4892634" cy="3099460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 flipV="1">
                <a:off x="2363190" y="166255"/>
                <a:ext cx="0" cy="34462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/>
              <p:nvPr/>
            </p:nvCxnSpPr>
            <p:spPr>
              <a:xfrm flipH="1">
                <a:off x="3265714" y="902525"/>
                <a:ext cx="463385" cy="1187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 flipV="1">
                <a:off x="4607626" y="0"/>
                <a:ext cx="0" cy="48688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 flipH="1">
                <a:off x="3241964" y="47502"/>
                <a:ext cx="1306533" cy="1187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/>
              <p:cNvCxnSpPr/>
              <p:nvPr/>
            </p:nvCxnSpPr>
            <p:spPr>
              <a:xfrm flipV="1">
                <a:off x="2375065" y="1199408"/>
                <a:ext cx="0" cy="43962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0" y="1638795"/>
                <a:ext cx="489263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flipV="1">
                <a:off x="83127" y="2838203"/>
                <a:ext cx="11876" cy="26125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flipV="1">
                <a:off x="2256312" y="2838203"/>
                <a:ext cx="0" cy="24938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106878" y="2873829"/>
                <a:ext cx="2149434" cy="118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 flipH="1" flipV="1">
                <a:off x="1270660" y="2303813"/>
                <a:ext cx="11875" cy="58189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>
                <a:off x="997527" y="2280063"/>
                <a:ext cx="53439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 flipH="1" flipV="1">
                <a:off x="2375065" y="1603169"/>
                <a:ext cx="11875" cy="28500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 flipV="1">
                <a:off x="23751" y="1638795"/>
                <a:ext cx="0" cy="23750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flipV="1">
                <a:off x="4892634" y="1638795"/>
                <a:ext cx="0" cy="24885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 flipV="1">
                <a:off x="4631377" y="2576946"/>
                <a:ext cx="0" cy="32087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935028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0377"/>
            <a:ext cx="10515600" cy="266131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.Point of sale –management of the retail transactions in the restaurants.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2" descr="Image result for point of sa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45" y="996287"/>
            <a:ext cx="8169558" cy="5199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548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Funding's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Technology 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95% of restaurateurs agree that restaurant technology improves the business efficiency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Competence and recruitment 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36% of employers cite this as a major challenge as finding staff that will work competently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Uncertainty of the future 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uncertainty of the future makes it difficult for the restaurant managers to engage the strategy management process to ascertain future profitability of their business.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411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restaurant business is a likely business that would change the stake in the market, offer high employment rates than any other business could as it is part of every human livelihood.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growing performance index of 100.4 in September 2017 there are numerous ventures of growth on the restaurant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231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Walker, J. R. (2013).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restaurant: from concept to operation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Wiley Global Education.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Han, H., &amp; Hyun, S. S. (2017). Impact of hotel-restaurant image and quality of physical-environment, service, and food on satisfaction and intention.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Hospitality Management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82-92.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Giousmpasoglou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 (2016). Hotel and restaurant management education.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Zheng, C.,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Forgacs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G. (2017). The emerging trend of hotel total revenue management.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Revenue and Pricing Management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(3), 238-245.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Ruiz-Molina, M. E., Gil-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Berenguer-Contrí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G. (2014). Information and communication technology as a differentiation tool in restaurants.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Foodservice Business Research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(5), 410-428.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Silva, J. (2017).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U.S. Patent No. 9,805,401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Washington, DC: U.S. Patent and Trademark Office.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72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219</Words>
  <Application>Microsoft Office PowerPoint</Application>
  <PresentationFormat>Custom</PresentationFormat>
  <Paragraphs>50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Introduction</vt:lpstr>
      <vt:lpstr>Literature Review </vt:lpstr>
      <vt:lpstr>PowerPoint Presentation</vt:lpstr>
      <vt:lpstr>Research Funding's </vt:lpstr>
      <vt:lpstr>Conclusion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Vinny</dc:creator>
  <cp:lastModifiedBy>vini</cp:lastModifiedBy>
  <cp:revision>5</cp:revision>
  <dcterms:created xsi:type="dcterms:W3CDTF">2018-02-21T02:35:10Z</dcterms:created>
  <dcterms:modified xsi:type="dcterms:W3CDTF">2018-02-21T03:07:40Z</dcterms:modified>
</cp:coreProperties>
</file>